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888" r:id="rId1"/>
  </p:sldMasterIdLst>
  <p:sldIdLst>
    <p:sldId id="256" r:id="rId2"/>
    <p:sldId id="257" r:id="rId3"/>
    <p:sldId id="264" r:id="rId4"/>
    <p:sldId id="265" r:id="rId5"/>
    <p:sldId id="258" r:id="rId6"/>
    <p:sldId id="266"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a="http://schemas.openxmlformats.org/drawingml/2006/main" xmlns:r="http://schemas.openxmlformats.org/officeDocument/2006/relationships" xmlns:p="http://schemas.openxmlformats.org/presentationml/2006/main" xmlns:p14="http://schemas.microsoft.com/office/powerpoint/2010/main" xmlns="" xmlns:mv="urn:schemas-microsoft-com:mac:vml" xmlns:mc="http://schemas.openxmlformats.org/markup-compatibility/2006" val="0"/>
    </p:ext>
    <p:ext uri="{D31A062A-798A-4329-ABDD-BBA856620510}">
      <p14:defaultImageDpi xmlns:a="http://schemas.openxmlformats.org/drawingml/2006/main" xmlns:r="http://schemas.openxmlformats.org/officeDocument/2006/relationships" xmlns:p="http://schemas.openxmlformats.org/presentationml/2006/main" xmlns:p14="http://schemas.microsoft.com/office/powerpoint/2010/main" xmlns=""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87" d="100"/>
          <a:sy n="87" d="100"/>
        </p:scale>
        <p:origin x="-96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ableStyles" Target="tableStyles.xml"/><Relationship Id="rId10" Type="http://schemas.openxmlformats.org/officeDocument/2006/relationships/presProps" Target="presProps.xml"/><Relationship Id="rId5"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printerSettings" Target="printerSettings/printerSettings1.bin"/><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0E2DA8C-9C68-4519-B3BD-587744E676FF}" type="datetimeFigureOut">
              <a:rPr lang="en-US" smtClean="0"/>
              <a:pPr/>
              <a:t>4/1/11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FC12BC2-0C6D-4CDF-9C08-9BEF4C6F9FE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C12BC2-0C6D-4CDF-9C08-9BEF4C6F9F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FC12BC2-0C6D-4CDF-9C08-9BEF4C6F9FE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0E2DA8C-9C68-4519-B3BD-587744E676FF}" type="datetimeFigureOut">
              <a:rPr lang="en-US" smtClean="0"/>
              <a:pPr/>
              <a:t>4/1/11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FC12BC2-0C6D-4CDF-9C08-9BEF4C6F9FE2}"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0E2DA8C-9C68-4519-B3BD-587744E676FF}" type="datetimeFigureOut">
              <a:rPr lang="en-US" smtClean="0"/>
              <a:pPr/>
              <a:t>4/1/11</a:t>
            </a:fld>
            <a:endParaRPr lang="en-US"/>
          </a:p>
        </p:txBody>
      </p:sp>
      <p:sp>
        <p:nvSpPr>
          <p:cNvPr id="10" name="Slide Number Placeholder 9"/>
          <p:cNvSpPr>
            <a:spLocks noGrp="1"/>
          </p:cNvSpPr>
          <p:nvPr>
            <p:ph type="sldNum" sz="quarter" idx="16"/>
          </p:nvPr>
        </p:nvSpPr>
        <p:spPr/>
        <p:txBody>
          <a:bodyPr rtlCol="0"/>
          <a:lstStyle/>
          <a:p>
            <a:fld id="{BFC12BC2-0C6D-4CDF-9C08-9BEF4C6F9FE2}"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0E2DA8C-9C68-4519-B3BD-587744E676FF}" type="datetimeFigureOut">
              <a:rPr lang="en-US" smtClean="0"/>
              <a:pPr/>
              <a:t>4/1/11</a:t>
            </a:fld>
            <a:endParaRPr lang="en-US"/>
          </a:p>
        </p:txBody>
      </p:sp>
      <p:sp>
        <p:nvSpPr>
          <p:cNvPr id="12" name="Slide Number Placeholder 11"/>
          <p:cNvSpPr>
            <a:spLocks noGrp="1"/>
          </p:cNvSpPr>
          <p:nvPr>
            <p:ph type="sldNum" sz="quarter" idx="16"/>
          </p:nvPr>
        </p:nvSpPr>
        <p:spPr/>
        <p:txBody>
          <a:bodyPr rtlCol="0"/>
          <a:lstStyle/>
          <a:p>
            <a:fld id="{BFC12BC2-0C6D-4CDF-9C08-9BEF4C6F9FE2}"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E2DA8C-9C68-4519-B3BD-587744E676FF}" type="datetimeFigureOut">
              <a:rPr lang="en-US" smtClean="0"/>
              <a:pPr/>
              <a:t>4/1/11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2DA8C-9C68-4519-B3BD-587744E676FF}" type="datetimeFigureOut">
              <a:rPr lang="en-US" smtClean="0"/>
              <a:pPr/>
              <a:t>4/1/11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FC12BC2-0C6D-4CDF-9C08-9BEF4C6F9F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0E2DA8C-9C68-4519-B3BD-587744E676FF}" type="datetimeFigureOut">
              <a:rPr lang="en-US" smtClean="0"/>
              <a:pPr/>
              <a:t>4/1/11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0E2DA8C-9C68-4519-B3BD-587744E676FF}" type="datetimeFigureOut">
              <a:rPr lang="en-US" smtClean="0"/>
              <a:pPr/>
              <a:t>4/1/11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FC12BC2-0C6D-4CDF-9C08-9BEF4C6F9FE2}"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0E2DA8C-9C68-4519-B3BD-587744E676FF}" type="datetimeFigureOut">
              <a:rPr lang="en-US" smtClean="0"/>
              <a:pPr/>
              <a:t>4/1/11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FC12BC2-0C6D-4CDF-9C08-9BEF4C6F9F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90600"/>
            <a:ext cx="7772400" cy="1470025"/>
          </a:xfrm>
        </p:spPr>
        <p:txBody>
          <a:bodyPr/>
          <a:lstStyle/>
          <a:p>
            <a:pPr algn="l"/>
            <a:r>
              <a:rPr lang="en-US" dirty="0" smtClean="0"/>
              <a:t>Grade Band:</a:t>
            </a:r>
            <a:r>
              <a:rPr lang="en-US" dirty="0" smtClean="0"/>
              <a:t> HS Algebra</a:t>
            </a:r>
            <a:endParaRPr lang="en-US" dirty="0"/>
          </a:p>
        </p:txBody>
      </p:sp>
      <p:sp>
        <p:nvSpPr>
          <p:cNvPr id="3" name="Subtitle 2"/>
          <p:cNvSpPr>
            <a:spLocks noGrp="1"/>
          </p:cNvSpPr>
          <p:nvPr>
            <p:ph type="subTitle" idx="1"/>
          </p:nvPr>
        </p:nvSpPr>
        <p:spPr>
          <a:xfrm>
            <a:off x="609600" y="2819400"/>
            <a:ext cx="7086600" cy="1752600"/>
          </a:xfrm>
        </p:spPr>
        <p:txBody>
          <a:bodyPr/>
          <a:lstStyle/>
          <a:p>
            <a:pPr algn="l"/>
            <a:r>
              <a:rPr lang="en-US" dirty="0" smtClean="0"/>
              <a:t>Domain:</a:t>
            </a:r>
            <a:r>
              <a:rPr lang="en-US" dirty="0" smtClean="0"/>
              <a:t> Seeing Structure in Expressions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normAutofit/>
          </a:bodyPr>
          <a:lstStyle/>
          <a:p>
            <a:r>
              <a:rPr lang="en-US" dirty="0" smtClean="0"/>
              <a:t>Many teachers will look at the standards and declare they already teach these. In fact, they </a:t>
            </a:r>
            <a:r>
              <a:rPr lang="en-US" dirty="0" smtClean="0"/>
              <a:t>address similar content procedurally without attending to structure. It is new content for teachers to look at familiar-seeming expressions and equations and address questions that get at structure.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normAutofit/>
          </a:bodyPr>
          <a:lstStyle/>
          <a:p>
            <a:r>
              <a:rPr lang="en-US" dirty="0" smtClean="0"/>
              <a:t>To start working with teachers, one can present familiar-looking problems but ask unfamiliar questions</a:t>
            </a:r>
            <a:r>
              <a:rPr lang="en-US" dirty="0" smtClean="0"/>
              <a:t>. </a:t>
            </a:r>
            <a:r>
              <a:rPr lang="en-US" dirty="0" smtClean="0"/>
              <a:t>O</a:t>
            </a:r>
            <a:r>
              <a:rPr lang="en-US" dirty="0" smtClean="0"/>
              <a:t>ne might even start with a particular expression and ask, “Tell me all you can about this.”</a:t>
            </a:r>
          </a:p>
          <a:p>
            <a:r>
              <a:rPr lang="en-US" dirty="0" smtClean="0"/>
              <a:t>For example, 460 </a:t>
            </a:r>
            <a:r>
              <a:rPr lang="en-US" dirty="0" smtClean="0"/>
              <a:t>(1.93)</a:t>
            </a:r>
            <a:r>
              <a:rPr lang="en-US" baseline="30000" dirty="0" smtClean="0"/>
              <a:t>t</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normAutofit/>
          </a:bodyPr>
          <a:lstStyle/>
          <a:p>
            <a:r>
              <a:rPr lang="en-US" dirty="0" smtClean="0"/>
              <a:t>The content of this strand is the upper-grade version of what we were talking about this morning. Students need to work back and forth between symbols and a variety of representations and/or contexts expressions might be drawn from. They need to be able to look at the components of an expression and think about the behavior of the operations involved to see how the expression changes with the change of a variable.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Key standards in this domain that pd should focus on</a:t>
            </a:r>
            <a:endParaRPr lang="en-US" dirty="0"/>
          </a:p>
        </p:txBody>
      </p:sp>
      <p:sp>
        <p:nvSpPr>
          <p:cNvPr id="3" name="Content Placeholder 2"/>
          <p:cNvSpPr>
            <a:spLocks noGrp="1"/>
          </p:cNvSpPr>
          <p:nvPr>
            <p:ph sz="quarter" idx="1"/>
          </p:nvPr>
        </p:nvSpPr>
        <p:spPr>
          <a:xfrm>
            <a:off x="457200" y="1676400"/>
            <a:ext cx="8229600" cy="4449763"/>
          </a:xfrm>
        </p:spPr>
        <p:txBody>
          <a:bodyPr>
            <a:normAutofit fontScale="70000" lnSpcReduction="20000"/>
          </a:bodyPr>
          <a:lstStyle/>
          <a:p>
            <a:r>
              <a:rPr lang="en-US" dirty="0" smtClean="0"/>
              <a:t>1. Interpret expressions that represent a quantity in terms of its context</a:t>
            </a:r>
            <a:r>
              <a:rPr lang="en-US" dirty="0" smtClean="0"/>
              <a:t>.</a:t>
            </a:r>
          </a:p>
          <a:p>
            <a:pPr lvl="1"/>
            <a:r>
              <a:rPr lang="en-US" dirty="0" smtClean="0"/>
              <a:t>a. Interpret parts of an expression, such as terms, factors, </a:t>
            </a:r>
            <a:r>
              <a:rPr lang="en-US" dirty="0" smtClean="0"/>
              <a:t>and coefficients</a:t>
            </a:r>
            <a:r>
              <a:rPr lang="en-US" dirty="0" smtClean="0"/>
              <a:t>.</a:t>
            </a:r>
          </a:p>
          <a:p>
            <a:pPr lvl="1"/>
            <a:r>
              <a:rPr lang="en-US" dirty="0" err="1" smtClean="0"/>
              <a:t>b</a:t>
            </a:r>
            <a:r>
              <a:rPr lang="en-US" dirty="0" smtClean="0"/>
              <a:t>. Interpret complicated expressions by viewing one or more of </a:t>
            </a:r>
            <a:r>
              <a:rPr lang="en-US" dirty="0" smtClean="0"/>
              <a:t>their parts </a:t>
            </a:r>
            <a:r>
              <a:rPr lang="en-US" dirty="0" smtClean="0"/>
              <a:t>as a single entity. For example, interpret P(1+r)n as the </a:t>
            </a:r>
            <a:r>
              <a:rPr lang="en-US" dirty="0" smtClean="0"/>
              <a:t>product of </a:t>
            </a:r>
            <a:r>
              <a:rPr lang="en-US" dirty="0" smtClean="0"/>
              <a:t>P and a factor not depending on P.</a:t>
            </a:r>
          </a:p>
          <a:p>
            <a:r>
              <a:rPr lang="en-US" dirty="0" smtClean="0"/>
              <a:t>2. Use the structure of an expression to identify ways to rewrite it. </a:t>
            </a:r>
            <a:r>
              <a:rPr lang="en-US" dirty="0" smtClean="0"/>
              <a:t>For example</a:t>
            </a:r>
            <a:r>
              <a:rPr lang="en-US" dirty="0" smtClean="0"/>
              <a:t>, see x4 – y4 as (x2)2 – (y2)2, thus recognizing it as a difference </a:t>
            </a:r>
            <a:r>
              <a:rPr lang="en-US" dirty="0" smtClean="0"/>
              <a:t>of squares </a:t>
            </a:r>
            <a:r>
              <a:rPr lang="en-US" dirty="0" smtClean="0"/>
              <a:t>that can be factored as (x2 – y2)(x2 + y2).</a:t>
            </a:r>
            <a:endParaRPr lang="en-US" dirty="0" smtClean="0"/>
          </a:p>
          <a:p>
            <a:r>
              <a:rPr lang="en-US" dirty="0" smtClean="0"/>
              <a:t>3</a:t>
            </a:r>
            <a:r>
              <a:rPr lang="en-US" dirty="0" smtClean="0"/>
              <a:t>. Choose and produce an equivalent form of an expression to reveal </a:t>
            </a:r>
            <a:r>
              <a:rPr lang="en-US" dirty="0" smtClean="0"/>
              <a:t>and explain </a:t>
            </a:r>
            <a:r>
              <a:rPr lang="en-US" dirty="0" smtClean="0"/>
              <a:t>properties of the quantity represented by the expression</a:t>
            </a:r>
            <a:r>
              <a:rPr lang="en-US" dirty="0" smtClean="0"/>
              <a:t>.</a:t>
            </a:r>
          </a:p>
          <a:p>
            <a:endParaRPr lang="en-US" dirty="0" smtClean="0"/>
          </a:p>
          <a:p>
            <a:r>
              <a:rPr lang="en-US" dirty="0" smtClean="0"/>
              <a:t>(These standards are of a larger grain size than the others in this section.)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Key standards in this domain that pd should focus on</a:t>
            </a:r>
            <a:endParaRPr lang="en-US" dirty="0"/>
          </a:p>
        </p:txBody>
      </p:sp>
      <p:sp>
        <p:nvSpPr>
          <p:cNvPr id="3" name="Content Placeholder 2"/>
          <p:cNvSpPr>
            <a:spLocks noGrp="1"/>
          </p:cNvSpPr>
          <p:nvPr>
            <p:ph sz="quarter" idx="1"/>
          </p:nvPr>
        </p:nvSpPr>
        <p:spPr>
          <a:xfrm>
            <a:off x="457200" y="1676400"/>
            <a:ext cx="8229600" cy="4449763"/>
          </a:xfrm>
        </p:spPr>
        <p:txBody>
          <a:bodyPr>
            <a:normAutofit lnSpcReduction="10000"/>
          </a:bodyPr>
          <a:lstStyle/>
          <a:p>
            <a:r>
              <a:rPr lang="en-US" dirty="0" smtClean="0"/>
              <a:t>“Write </a:t>
            </a:r>
            <a:r>
              <a:rPr lang="en-US" dirty="0" smtClean="0"/>
              <a:t>expressions in equivalent forms to solve </a:t>
            </a:r>
            <a:r>
              <a:rPr lang="en-US" dirty="0" smtClean="0"/>
              <a:t>problems”—This should be interpreted with a sense of purpose. Why should expressions be written in different forms? What benefits do you get from each form? Once </a:t>
            </a:r>
            <a:r>
              <a:rPr lang="en-US" i="1" dirty="0" smtClean="0"/>
              <a:t>why</a:t>
            </a:r>
            <a:r>
              <a:rPr lang="en-US" dirty="0" smtClean="0"/>
              <a:t> is addressed, then get at </a:t>
            </a:r>
            <a:r>
              <a:rPr lang="en-US" i="1" dirty="0" smtClean="0"/>
              <a:t>how—</a:t>
            </a:r>
            <a:r>
              <a:rPr lang="en-US" dirty="0" smtClean="0"/>
              <a:t>that is, develop skills of symbolic manipulation.</a:t>
            </a:r>
          </a:p>
          <a:p>
            <a:r>
              <a:rPr lang="en-US" dirty="0" smtClean="0"/>
              <a:t>This cluster needs lots of good examples to get somewhere with groups of students. Simplification is a basic category of this statement, but the statement covers much more.</a:t>
            </a:r>
          </a:p>
          <a:p>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Domains and standards that are in need of new resources</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In addition to working on </a:t>
            </a:r>
            <a:r>
              <a:rPr lang="en-US" smtClean="0"/>
              <a:t>the content, PD </a:t>
            </a:r>
            <a:r>
              <a:rPr lang="en-US" dirty="0" smtClean="0"/>
              <a:t>needs to support teachers with techniques for asking students to do something new. Teachers need help in facilitating purposeful discussion.</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154</TotalTime>
  <Words>535</Words>
  <Application>Microsoft Macintosh PowerPoint</Application>
  <PresentationFormat>On-screen Show (4:3)</PresentationFormat>
  <Paragraphs>23</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Median</vt:lpstr>
      <vt:lpstr>Grade Band: HS Algebra</vt:lpstr>
      <vt:lpstr>Why this domain is a priority for professional development</vt:lpstr>
      <vt:lpstr>Why this domain is a priority for professional development</vt:lpstr>
      <vt:lpstr>Why this domain is a priority for professional development</vt:lpstr>
      <vt:lpstr>Key standards in this domain that pd should focus on</vt:lpstr>
      <vt:lpstr>Key standards in this domain that pd should focus on</vt:lpstr>
      <vt:lpstr>Domains and standards that are in need of new resources</vt:lpstr>
    </vt:vector>
  </TitlesOfParts>
  <Company>University of Arizona Math Department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Grade Band:</dc:title>
  <dc:creator>aneihaus</dc:creator>
  <cp:lastModifiedBy>Deborah Schifter</cp:lastModifiedBy>
  <cp:revision>15</cp:revision>
  <dcterms:created xsi:type="dcterms:W3CDTF">2011-04-01T20:33:59Z</dcterms:created>
  <dcterms:modified xsi:type="dcterms:W3CDTF">2011-04-01T21:34:26Z</dcterms:modified>
</cp:coreProperties>
</file>